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2" r:id="rId4"/>
    <p:sldId id="258" r:id="rId5"/>
    <p:sldId id="302" r:id="rId6"/>
    <p:sldId id="303" r:id="rId7"/>
    <p:sldId id="264" r:id="rId8"/>
    <p:sldId id="276" r:id="rId9"/>
    <p:sldId id="277" r:id="rId10"/>
    <p:sldId id="304" r:id="rId11"/>
    <p:sldId id="278" r:id="rId12"/>
    <p:sldId id="266" r:id="rId13"/>
    <p:sldId id="294" r:id="rId14"/>
    <p:sldId id="306" r:id="rId15"/>
    <p:sldId id="307" r:id="rId16"/>
    <p:sldId id="305" r:id="rId17"/>
    <p:sldId id="296" r:id="rId18"/>
    <p:sldId id="308" r:id="rId19"/>
    <p:sldId id="288" r:id="rId20"/>
    <p:sldId id="297" r:id="rId21"/>
    <p:sldId id="298" r:id="rId22"/>
    <p:sldId id="289" r:id="rId23"/>
    <p:sldId id="299" r:id="rId24"/>
    <p:sldId id="290" r:id="rId25"/>
    <p:sldId id="269" r:id="rId26"/>
    <p:sldId id="300" r:id="rId27"/>
    <p:sldId id="30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41D831-7AF8-439E-89D2-08D11EA17FC2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8A9AE5-3433-4E33-8B5B-83D359E8F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76200"/>
            <a:ext cx="200025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584835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1143000"/>
            <a:ext cx="3048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143000"/>
            <a:ext cx="3048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keleto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143000"/>
            <a:ext cx="6248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itchFamily="-106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erlin Sans FB" pitchFamily="34" charset="0"/>
          <a:ea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erlin Sans FB" pitchFamily="34" charset="0"/>
          <a:ea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erlin Sans FB" pitchFamily="34" charset="0"/>
          <a:ea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erlin Sans FB" pitchFamily="34" charset="0"/>
          <a:ea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erlin Sans FB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erlin Sans FB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erlin Sans FB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erlin Sans FB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FFFF"/>
          </a:solidFill>
          <a:latin typeface="+mn-lt"/>
          <a:ea typeface="ＭＳ Ｐゴシック" pitchFamily="-106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FFFF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FFFF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FFFF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FFFF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FFFF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FFFF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FFFF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FFFF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atalog.nucleusinc.com/enlargemonographimage.php?ID=824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8384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9600" smtClean="0"/>
              <a:t>The Skeletal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Support Systems</a:t>
            </a:r>
          </a:p>
          <a:p>
            <a:pPr eaLnBrk="1" hangingPunct="1">
              <a:defRPr/>
            </a:pPr>
            <a:r>
              <a:rPr lang="en-US" smtClean="0"/>
              <a:t>Unit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Bones of the Pelvis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7890" name="Picture 2" descr="http://apbrwww5.apsu.edu/thompsonj/Anatomy%20&amp;%20Physiology/2010/2010%20Exam%20Reviews/Exam%202%20Review/07-27a_BonyPelvi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2" y="1143000"/>
            <a:ext cx="9101238" cy="5392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3810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Bones of the Lower Extremities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9220" name="Picture 6" descr="I:\MEDIA\1704\170433.JPG"/>
          <p:cNvPicPr>
            <a:picLocks noChangeAspect="1" noChangeArrowheads="1"/>
          </p:cNvPicPr>
          <p:nvPr/>
        </p:nvPicPr>
        <p:blipFill>
          <a:blip r:embed="rId2"/>
          <a:srcRect b="7001"/>
          <a:stretch>
            <a:fillRect/>
          </a:stretch>
        </p:blipFill>
        <p:spPr bwMode="auto">
          <a:xfrm>
            <a:off x="4267200" y="16042"/>
            <a:ext cx="3505200" cy="691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Joints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8138" y="800100"/>
            <a:ext cx="62484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Definition</a:t>
            </a:r>
          </a:p>
          <a:p>
            <a:pPr lvl="1" eaLnBrk="1" hangingPunct="1">
              <a:defRPr/>
            </a:pPr>
            <a:r>
              <a:rPr lang="en-US" dirty="0" smtClean="0"/>
              <a:t>Any location where 2 bones meet</a:t>
            </a:r>
          </a:p>
          <a:p>
            <a:pPr eaLnBrk="1" hangingPunct="1">
              <a:defRPr/>
            </a:pPr>
            <a:r>
              <a:rPr lang="en-US" dirty="0" smtClean="0"/>
              <a:t>Types</a:t>
            </a:r>
          </a:p>
          <a:p>
            <a:pPr lvl="1" eaLnBrk="1" hangingPunct="1">
              <a:defRPr/>
            </a:pPr>
            <a:r>
              <a:rPr lang="en-US" dirty="0" smtClean="0"/>
              <a:t>Many joint are freely movable joints such as the shoulder, elbow, knee, etc.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244" name="Picture 7" descr="I:\MEDIA\1704\170472.JPG"/>
          <p:cNvPicPr>
            <a:picLocks noChangeAspect="1" noChangeArrowheads="1"/>
          </p:cNvPicPr>
          <p:nvPr/>
        </p:nvPicPr>
        <p:blipFill>
          <a:blip r:embed="rId2"/>
          <a:srcRect l="21001" t="4347" b="11594"/>
          <a:stretch>
            <a:fillRect/>
          </a:stretch>
        </p:blipFill>
        <p:spPr bwMode="auto">
          <a:xfrm>
            <a:off x="76200" y="3987800"/>
            <a:ext cx="391001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I:\MEDIA\1704\170480.JPG"/>
          <p:cNvPicPr>
            <a:picLocks noChangeAspect="1" noChangeArrowheads="1"/>
          </p:cNvPicPr>
          <p:nvPr/>
        </p:nvPicPr>
        <p:blipFill>
          <a:blip r:embed="rId3"/>
          <a:srcRect l="1978" t="4993" b="15129"/>
          <a:stretch>
            <a:fillRect/>
          </a:stretch>
        </p:blipFill>
        <p:spPr bwMode="auto">
          <a:xfrm>
            <a:off x="4368800" y="3987800"/>
            <a:ext cx="4546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143000"/>
            <a:ext cx="7924800" cy="556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Types cont.</a:t>
            </a:r>
          </a:p>
          <a:p>
            <a:pPr lvl="1">
              <a:defRPr/>
            </a:pPr>
            <a:r>
              <a:rPr lang="en-US" dirty="0" smtClean="0"/>
              <a:t>Some joints allow little to no movement such as the sutures of the skull</a:t>
            </a:r>
            <a:endParaRPr lang="en-US" dirty="0"/>
          </a:p>
        </p:txBody>
      </p:sp>
      <p:pic>
        <p:nvPicPr>
          <p:cNvPr id="11268" name="Picture 8" descr="C:\My Documents\1703\170392.JPG"/>
          <p:cNvPicPr>
            <a:picLocks noChangeAspect="1" noChangeArrowheads="1"/>
          </p:cNvPicPr>
          <p:nvPr/>
        </p:nvPicPr>
        <p:blipFill>
          <a:blip r:embed="rId2"/>
          <a:srcRect b="7867"/>
          <a:stretch>
            <a:fillRect/>
          </a:stretch>
        </p:blipFill>
        <p:spPr bwMode="auto">
          <a:xfrm>
            <a:off x="1600200" y="2776141"/>
            <a:ext cx="6096000" cy="408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askabiologist.asu.edu/sites/default/files/resources/activities/body_depot/busy_bones/joints540.gif"/>
          <p:cNvPicPr>
            <a:picLocks noChangeAspect="1" noChangeArrowheads="1"/>
          </p:cNvPicPr>
          <p:nvPr/>
        </p:nvPicPr>
        <p:blipFill>
          <a:blip r:embed="rId2"/>
          <a:srcRect l="27540"/>
          <a:stretch>
            <a:fillRect/>
          </a:stretch>
        </p:blipFill>
        <p:spPr bwMode="auto">
          <a:xfrm>
            <a:off x="508517" y="838200"/>
            <a:ext cx="8518849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hoylescience.pbworks.com/f/1304941177/imag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6096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eacherpages.nhcs.net/schools/Ashley/michaelgoyne/Anatomy/Skeletal%20System/Types-SynovialJ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0907"/>
            <a:ext cx="6096000" cy="6737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Ligaments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143000"/>
            <a:ext cx="4114800" cy="556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Ligaments attach bone to bones</a:t>
            </a:r>
          </a:p>
          <a:p>
            <a:pPr>
              <a:defRPr/>
            </a:pPr>
            <a:r>
              <a:rPr lang="en-US" dirty="0" smtClean="0"/>
              <a:t>They provide much of the support for our freely movable joints</a:t>
            </a:r>
            <a:endParaRPr lang="en-US" dirty="0"/>
          </a:p>
        </p:txBody>
      </p:sp>
      <p:pic>
        <p:nvPicPr>
          <p:cNvPr id="5" name="Picture 2" descr="http://sportsandspinalgroup.com.au/wp-content/uploads/2010/09/knee-inju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997791" cy="420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4" name="Picture 4" descr="http://www.millerplace.k12.ny.us/webpages/lmiller/photos/636532/large31_Foot%20Ligaments%20Med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0600"/>
            <a:ext cx="6512276" cy="5410200"/>
          </a:xfrm>
          <a:prstGeom prst="rect">
            <a:avLst/>
          </a:prstGeom>
          <a:noFill/>
        </p:spPr>
      </p:pic>
      <p:pic>
        <p:nvPicPr>
          <p:cNvPr id="40966" name="Picture 6" descr="http://classconnection.s3.amazonaws.com/66/flashcards/228066/jpg/elbow1329012922711.jpg"/>
          <p:cNvPicPr>
            <a:picLocks noChangeAspect="1" noChangeArrowheads="1"/>
          </p:cNvPicPr>
          <p:nvPr/>
        </p:nvPicPr>
        <p:blipFill>
          <a:blip r:embed="rId3"/>
          <a:srcRect b="42105"/>
          <a:stretch>
            <a:fillRect/>
          </a:stretch>
        </p:blipFill>
        <p:spPr bwMode="auto">
          <a:xfrm>
            <a:off x="2895600" y="3918275"/>
            <a:ext cx="6248401" cy="293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Fractures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Types of fractures</a:t>
            </a:r>
            <a:r>
              <a:rPr lang="en-US" smtClean="0"/>
              <a:t> </a:t>
            </a:r>
          </a:p>
          <a:p>
            <a:pPr lvl="1" eaLnBrk="1" hangingPunct="1">
              <a:defRPr/>
            </a:pPr>
            <a:r>
              <a:rPr lang="en-US" smtClean="0"/>
              <a:t>Closed or simple fracture</a:t>
            </a:r>
          </a:p>
          <a:p>
            <a:pPr lvl="2" eaLnBrk="1" hangingPunct="1">
              <a:defRPr/>
            </a:pPr>
            <a:r>
              <a:rPr lang="en-US" smtClean="0"/>
              <a:t>The bone is broken and the skin is intact</a:t>
            </a:r>
          </a:p>
          <a:p>
            <a:pPr lvl="1" eaLnBrk="1" hangingPunct="1">
              <a:defRPr/>
            </a:pPr>
            <a:r>
              <a:rPr lang="en-US" smtClean="0"/>
              <a:t>Open or compound fracture</a:t>
            </a:r>
          </a:p>
          <a:p>
            <a:pPr lvl="2" eaLnBrk="1" hangingPunct="1">
              <a:defRPr/>
            </a:pPr>
            <a:r>
              <a:rPr lang="en-US" smtClean="0"/>
              <a:t>The bone is broken and the skin is cut by the bone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smtClean="0"/>
              <a:t>The Basic Functions of the Skeletal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Hematopoiesis</a:t>
            </a:r>
          </a:p>
          <a:p>
            <a:pPr lvl="1" eaLnBrk="1" hangingPunct="1">
              <a:defRPr/>
            </a:pPr>
            <a:r>
              <a:rPr lang="en-US" dirty="0" smtClean="0"/>
              <a:t>The process of producing blood cells in the red bone marrow</a:t>
            </a:r>
          </a:p>
          <a:p>
            <a:pPr eaLnBrk="1" hangingPunct="1">
              <a:defRPr/>
            </a:pPr>
            <a:r>
              <a:rPr lang="en-US" dirty="0" smtClean="0"/>
              <a:t>Structure/Support</a:t>
            </a:r>
          </a:p>
          <a:p>
            <a:pPr lvl="1" eaLnBrk="1" hangingPunct="1">
              <a:defRPr/>
            </a:pPr>
            <a:r>
              <a:rPr lang="en-US" dirty="0" smtClean="0"/>
              <a:t>Provides a rigid framework that supports the soft tissues of the body and maintains the body’s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Fractures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143000"/>
            <a:ext cx="38862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and symptoms</a:t>
            </a:r>
          </a:p>
          <a:p>
            <a:pPr lvl="1">
              <a:defRPr/>
            </a:pPr>
            <a:r>
              <a:rPr lang="en-US" dirty="0" smtClean="0"/>
              <a:t>Pain upon palpation (touching)</a:t>
            </a:r>
          </a:p>
          <a:p>
            <a:pPr lvl="1">
              <a:defRPr/>
            </a:pPr>
            <a:r>
              <a:rPr lang="en-US" dirty="0" smtClean="0"/>
              <a:t>Pain with movement</a:t>
            </a:r>
          </a:p>
          <a:p>
            <a:pPr lvl="1">
              <a:defRPr/>
            </a:pPr>
            <a:r>
              <a:rPr lang="en-US" dirty="0" smtClean="0"/>
              <a:t>Obvious deformity</a:t>
            </a:r>
          </a:p>
          <a:p>
            <a:pPr>
              <a:defRPr/>
            </a:pPr>
            <a:r>
              <a:rPr lang="en-US" dirty="0" smtClean="0"/>
              <a:t>Caused by trauma</a:t>
            </a:r>
          </a:p>
          <a:p>
            <a:pPr>
              <a:defRPr/>
            </a:pPr>
            <a:r>
              <a:rPr lang="en-US" dirty="0" smtClean="0"/>
              <a:t>Treatment: Immobilization for 6-8 weeks</a:t>
            </a:r>
          </a:p>
          <a:p>
            <a:pPr lvl="1">
              <a:defRPr/>
            </a:pPr>
            <a:r>
              <a:rPr lang="en-US" dirty="0" smtClean="0"/>
              <a:t>Compound fractures may require surgery</a:t>
            </a:r>
            <a:endParaRPr lang="en-US" dirty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Scoliosis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Abnormal lateral curvature of the spine</a:t>
            </a:r>
          </a:p>
        </p:txBody>
      </p:sp>
      <p:pic>
        <p:nvPicPr>
          <p:cNvPr id="16388" name="Picture 5" descr="getimage">
            <a:hlinkClick r:id="rId2" tooltip="Click to enlarg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362200"/>
            <a:ext cx="396240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Scoliosis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&amp; Symptoms</a:t>
            </a:r>
          </a:p>
          <a:p>
            <a:pPr lvl="1">
              <a:defRPr/>
            </a:pPr>
            <a:r>
              <a:rPr lang="en-US" dirty="0" smtClean="0"/>
              <a:t>One hip or one shoulder higher than the other</a:t>
            </a:r>
          </a:p>
          <a:p>
            <a:pPr lvl="1">
              <a:defRPr/>
            </a:pPr>
            <a:r>
              <a:rPr lang="en-US" dirty="0" smtClean="0"/>
              <a:t>Back pain</a:t>
            </a:r>
          </a:p>
          <a:p>
            <a:pPr lvl="1">
              <a:defRPr/>
            </a:pPr>
            <a:r>
              <a:rPr lang="en-US" dirty="0" smtClean="0"/>
              <a:t>Muscle spasms</a:t>
            </a:r>
          </a:p>
          <a:p>
            <a:pPr>
              <a:defRPr/>
            </a:pPr>
            <a:r>
              <a:rPr lang="en-US" dirty="0" smtClean="0"/>
              <a:t>Cause</a:t>
            </a:r>
          </a:p>
          <a:p>
            <a:pPr lvl="1">
              <a:defRPr/>
            </a:pPr>
            <a:r>
              <a:rPr lang="en-US" dirty="0" smtClean="0"/>
              <a:t>An imbalance of muscles </a:t>
            </a:r>
          </a:p>
          <a:p>
            <a:pPr lvl="1">
              <a:defRPr/>
            </a:pPr>
            <a:r>
              <a:rPr lang="en-US" dirty="0" smtClean="0"/>
              <a:t>A leg length discrepancy</a:t>
            </a:r>
          </a:p>
          <a:p>
            <a:pPr>
              <a:defRPr/>
            </a:pPr>
            <a:r>
              <a:rPr lang="en-US" dirty="0" smtClean="0"/>
              <a:t>Treatment</a:t>
            </a:r>
          </a:p>
          <a:p>
            <a:pPr lvl="1">
              <a:defRPr/>
            </a:pPr>
            <a:r>
              <a:rPr lang="en-US" dirty="0" smtClean="0"/>
              <a:t>Bracing, physical therapy, shoe inserts,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Osteoarthritis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Arthritis that is caused by the breakdown and loss of cartilage in the joints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670175"/>
            <a:ext cx="49482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Osteoarthritis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5438" y="609600"/>
            <a:ext cx="62484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Cause: normal wear and tear on the joints</a:t>
            </a:r>
          </a:p>
          <a:p>
            <a:pPr lvl="1" eaLnBrk="1" hangingPunct="1">
              <a:defRPr/>
            </a:pPr>
            <a:r>
              <a:rPr lang="en-US" sz="2000" dirty="0" smtClean="0"/>
              <a:t>May be specifically causes by:</a:t>
            </a:r>
          </a:p>
          <a:p>
            <a:pPr lvl="2" eaLnBrk="1" hangingPunct="1">
              <a:defRPr/>
            </a:pPr>
            <a:r>
              <a:rPr lang="en-US" sz="2000" dirty="0" smtClean="0"/>
              <a:t>Obesity</a:t>
            </a:r>
          </a:p>
          <a:p>
            <a:pPr lvl="2" eaLnBrk="1" hangingPunct="1">
              <a:defRPr/>
            </a:pPr>
            <a:r>
              <a:rPr lang="en-US" sz="2000" dirty="0" smtClean="0"/>
              <a:t>Injury to a joint that is not cared for properly</a:t>
            </a:r>
          </a:p>
          <a:p>
            <a:pPr eaLnBrk="1" hangingPunct="1">
              <a:defRPr/>
            </a:pPr>
            <a:r>
              <a:rPr lang="en-US" dirty="0" smtClean="0"/>
              <a:t>Signs &amp; Symptoms</a:t>
            </a:r>
          </a:p>
          <a:p>
            <a:pPr lvl="1" eaLnBrk="1" hangingPunct="1">
              <a:defRPr/>
            </a:pPr>
            <a:r>
              <a:rPr lang="en-US" sz="2000" dirty="0" smtClean="0"/>
              <a:t>Joint soreness, aching, stiffness, and swelling</a:t>
            </a:r>
          </a:p>
          <a:p>
            <a:pPr lvl="1" eaLnBrk="1" hangingPunct="1">
              <a:defRPr/>
            </a:pPr>
            <a:r>
              <a:rPr lang="en-US" sz="2000" dirty="0" smtClean="0"/>
              <a:t>Bone spurs may develop which increases pain and loss of motion</a:t>
            </a:r>
          </a:p>
          <a:p>
            <a:pPr eaLnBrk="1" hangingPunct="1">
              <a:defRPr/>
            </a:pPr>
            <a:r>
              <a:rPr lang="en-US" dirty="0" smtClean="0"/>
              <a:t>Treatment includes: </a:t>
            </a:r>
          </a:p>
          <a:p>
            <a:pPr lvl="1" eaLnBrk="1" hangingPunct="1">
              <a:defRPr/>
            </a:pPr>
            <a:r>
              <a:rPr lang="en-US" sz="2000" dirty="0" smtClean="0"/>
              <a:t>pain relievers, steroids, and surgical joint replacement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stretching or tearing of a ligament.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2388"/>
            <a:ext cx="3733800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592388"/>
            <a:ext cx="409257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Sprain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degree</a:t>
            </a:r>
          </a:p>
          <a:p>
            <a:pPr lvl="1">
              <a:defRPr/>
            </a:pPr>
            <a:r>
              <a:rPr lang="en-US" dirty="0" smtClean="0"/>
              <a:t>The stretching of a ligament causing micro-tears in the tissue</a:t>
            </a:r>
          </a:p>
          <a:p>
            <a:pPr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degree</a:t>
            </a:r>
          </a:p>
          <a:p>
            <a:pPr lvl="1">
              <a:defRPr/>
            </a:pPr>
            <a:r>
              <a:rPr lang="en-US" dirty="0" smtClean="0"/>
              <a:t>A partial tear</a:t>
            </a:r>
          </a:p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degree</a:t>
            </a:r>
          </a:p>
          <a:p>
            <a:pPr lvl="1">
              <a:defRPr/>
            </a:pPr>
            <a:r>
              <a:rPr lang="en-US" dirty="0" smtClean="0"/>
              <a:t>A complete rupture</a:t>
            </a:r>
          </a:p>
          <a:p>
            <a:pPr>
              <a:defRPr/>
            </a:pPr>
            <a:r>
              <a:rPr lang="en-US" dirty="0" smtClean="0"/>
              <a:t>Signs &amp; Symptoms include pain, swelling, joint laxity, instability</a:t>
            </a:r>
          </a:p>
          <a:p>
            <a:pPr>
              <a:defRPr/>
            </a:pPr>
            <a:r>
              <a:rPr lang="en-US" dirty="0" smtClean="0"/>
              <a:t>Treat with 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Functions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Movement Facilitation</a:t>
            </a:r>
          </a:p>
          <a:p>
            <a:pPr lvl="1" eaLnBrk="1" hangingPunct="1">
              <a:defRPr/>
            </a:pPr>
            <a:r>
              <a:rPr lang="en-US" dirty="0" smtClean="0"/>
              <a:t>Bones serve as levers to convert muscular contraction to movement</a:t>
            </a:r>
          </a:p>
          <a:p>
            <a:pPr lvl="1" eaLnBrk="1" hangingPunct="1">
              <a:defRPr/>
            </a:pPr>
            <a:r>
              <a:rPr lang="en-US" dirty="0" smtClean="0"/>
              <a:t>Serves as a point of attachment for ligaments, tendons, and muscles</a:t>
            </a:r>
          </a:p>
          <a:p>
            <a:pPr eaLnBrk="1" hangingPunct="1">
              <a:defRPr/>
            </a:pPr>
            <a:r>
              <a:rPr lang="en-US" dirty="0" smtClean="0"/>
              <a:t>Mineral Storage</a:t>
            </a:r>
          </a:p>
          <a:p>
            <a:pPr lvl="1">
              <a:defRPr/>
            </a:pPr>
            <a:r>
              <a:rPr lang="en-US" dirty="0" smtClean="0"/>
              <a:t>Bones store calcium in bone matrix</a:t>
            </a:r>
          </a:p>
          <a:p>
            <a:pPr marL="914400" lvl="2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3513"/>
            <a:ext cx="7924800" cy="3921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Bones of the Cranium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18434" name="Picture 2" descr="http://droualb.faculty.mjc.edu/Lecture%20Notes/Unit%202/FG06_03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3513"/>
            <a:ext cx="7924800" cy="392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Bones of the Cranium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1026" name="Picture 2" descr="http://legacy.owensboro.kctcs.edu/gcaplan/anat/images/Image16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17143"/>
            <a:ext cx="7239000" cy="6307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3513"/>
            <a:ext cx="7924800" cy="3921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Bones of the Cranium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36868" name="Picture 4" descr="http://www.infovisual.info/03/img_en/017%20Skull%20(upper%20view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89197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Vertebral Column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148" name="Picture 6" descr="C:\My Documents\1736\173639.JPG"/>
          <p:cNvPicPr>
            <a:picLocks noChangeAspect="1" noChangeArrowheads="1"/>
          </p:cNvPicPr>
          <p:nvPr/>
        </p:nvPicPr>
        <p:blipFill>
          <a:blip r:embed="rId2"/>
          <a:srcRect b="7001"/>
          <a:stretch>
            <a:fillRect/>
          </a:stretch>
        </p:blipFill>
        <p:spPr bwMode="auto">
          <a:xfrm>
            <a:off x="2362200" y="725523"/>
            <a:ext cx="4589463" cy="628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191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Bones of the Upper Extremities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172" name="Picture 6" descr="I:\MEDIA\1704\170422.JPG"/>
          <p:cNvPicPr>
            <a:picLocks noChangeAspect="1" noChangeArrowheads="1"/>
          </p:cNvPicPr>
          <p:nvPr/>
        </p:nvPicPr>
        <p:blipFill>
          <a:blip r:embed="rId2"/>
          <a:srcRect b="9334"/>
          <a:stretch>
            <a:fillRect/>
          </a:stretch>
        </p:blipFill>
        <p:spPr bwMode="auto">
          <a:xfrm>
            <a:off x="4724400" y="-409530"/>
            <a:ext cx="3733800" cy="707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Bones of the Pelvis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5362" name="Picture 2" descr="http://anatomisty.com/wp-content/uploads/2013/07/Bones-Of-The-Hip-And-Pelv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30806"/>
            <a:ext cx="6915150" cy="622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406</Words>
  <Application>Microsoft Office PowerPoint</Application>
  <PresentationFormat>On-screen Show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The Skeletal System</vt:lpstr>
      <vt:lpstr>The Basic Functions of the Skeletal System</vt:lpstr>
      <vt:lpstr>Functions cont.</vt:lpstr>
      <vt:lpstr>Bones of the Cranium</vt:lpstr>
      <vt:lpstr>Bones of the Cranium</vt:lpstr>
      <vt:lpstr>Bones of the Cranium</vt:lpstr>
      <vt:lpstr>The Vertebral Column</vt:lpstr>
      <vt:lpstr>Bones of the Upper Extremities</vt:lpstr>
      <vt:lpstr>Bones of the Pelvis</vt:lpstr>
      <vt:lpstr>Bones of the Pelvis</vt:lpstr>
      <vt:lpstr>Bones of the Lower Extremities</vt:lpstr>
      <vt:lpstr>Joints</vt:lpstr>
      <vt:lpstr>Joints</vt:lpstr>
      <vt:lpstr>Slide 14</vt:lpstr>
      <vt:lpstr>Slide 15</vt:lpstr>
      <vt:lpstr>Slide 16</vt:lpstr>
      <vt:lpstr>Ligaments</vt:lpstr>
      <vt:lpstr>Slide 18</vt:lpstr>
      <vt:lpstr>Fractures</vt:lpstr>
      <vt:lpstr>Fractures</vt:lpstr>
      <vt:lpstr>Fractures</vt:lpstr>
      <vt:lpstr>Scoliosis</vt:lpstr>
      <vt:lpstr>Scoliosis</vt:lpstr>
      <vt:lpstr>Osteoarthritis</vt:lpstr>
      <vt:lpstr>Osteoarthritis</vt:lpstr>
      <vt:lpstr>Sprain</vt:lpstr>
      <vt:lpstr>Sprain cont.</vt:lpstr>
    </vt:vector>
  </TitlesOfParts>
  <Company>WSD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Skeletal System</dc:title>
  <dc:creator>User</dc:creator>
  <cp:lastModifiedBy>Andrew Miller</cp:lastModifiedBy>
  <cp:revision>45</cp:revision>
  <dcterms:created xsi:type="dcterms:W3CDTF">2007-09-17T18:35:41Z</dcterms:created>
  <dcterms:modified xsi:type="dcterms:W3CDTF">2013-09-26T05:06:32Z</dcterms:modified>
</cp:coreProperties>
</file>